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4" r:id="rId16"/>
    <p:sldId id="279" r:id="rId17"/>
    <p:sldId id="273" r:id="rId18"/>
    <p:sldId id="278" r:id="rId19"/>
    <p:sldId id="277" r:id="rId20"/>
    <p:sldId id="276" r:id="rId21"/>
    <p:sldId id="275" r:id="rId22"/>
    <p:sldId id="296"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notesViewPr>
    <p:cSldViewPr snapToGrid="0">
      <p:cViewPr>
        <p:scale>
          <a:sx n="96" d="100"/>
          <a:sy n="96" d="100"/>
        </p:scale>
        <p:origin x="2604" y="-8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4238" y="190500"/>
            <a:ext cx="5634037"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315666" y="3609161"/>
            <a:ext cx="6478660" cy="498949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343375" y="9015917"/>
            <a:ext cx="757456" cy="372558"/>
          </a:xfrm>
          <a:prstGeom prst="rect">
            <a:avLst/>
          </a:prstGeom>
        </p:spPr>
        <p:txBody>
          <a:bodyPr vert="horz" lIns="94229" tIns="47114" rIns="94229" bIns="47114" rtlCol="0" anchor="b"/>
          <a:lstStyle>
            <a:lvl1pPr algn="r">
              <a:defRPr sz="1200"/>
            </a:lvl1pPr>
          </a:lstStyle>
          <a:p>
            <a:fld id="{D8AAF4FE-1EC2-41BF-9E1F-1D60F871BC2F}" type="slidenum">
              <a:rPr lang="en-US" smtClean="0"/>
              <a:t>‹#›</a:t>
            </a:fld>
            <a:endParaRPr lang="en-US"/>
          </a:p>
        </p:txBody>
      </p:sp>
    </p:spTree>
    <p:extLst>
      <p:ext uri="{BB962C8B-B14F-4D97-AF65-F5344CB8AC3E}">
        <p14:creationId xmlns:p14="http://schemas.microsoft.com/office/powerpoint/2010/main" val="41340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This document is designed to help the Public Education Officer enter the activity logs into AUXDATA II to accurately reflect courses taught, time spent instructing, and the number of students. This material assumes that the member already has access to AUXDATA II and at least rudimentary knowledge of how to enter activity logs. If this assumption does not apply to you, see your Information Services Officer for training or take advantage of all the training material in the Information Technology Directorate.</a:t>
            </a:r>
          </a:p>
          <a:p>
            <a:endParaRPr lang="en-US" dirty="0"/>
          </a:p>
          <a:p>
            <a:r>
              <a:rPr lang="en-US" dirty="0"/>
              <a:t>If your district or division procedure is different, follow that policy.</a:t>
            </a:r>
          </a:p>
          <a:p>
            <a:endParaRPr lang="en-US" dirty="0"/>
          </a:p>
          <a:p>
            <a:r>
              <a:rPr lang="en-US" dirty="0"/>
              <a:t>This information is current as of January 1, 2024.</a:t>
            </a:r>
          </a:p>
        </p:txBody>
      </p:sp>
      <p:sp>
        <p:nvSpPr>
          <p:cNvPr id="4" name="Slide Number Placeholder 3"/>
          <p:cNvSpPr>
            <a:spLocks noGrp="1"/>
          </p:cNvSpPr>
          <p:nvPr>
            <p:ph type="sldNum" sz="quarter" idx="5"/>
          </p:nvPr>
        </p:nvSpPr>
        <p:spPr/>
        <p:txBody>
          <a:bodyPr/>
          <a:lstStyle/>
          <a:p>
            <a:fld id="{D8AAF4FE-1EC2-41BF-9E1F-1D60F871BC2F}" type="slidenum">
              <a:rPr lang="en-US" smtClean="0"/>
              <a:t>1</a:t>
            </a:fld>
            <a:endParaRPr lang="en-US"/>
          </a:p>
        </p:txBody>
      </p:sp>
    </p:spTree>
    <p:extLst>
      <p:ext uri="{BB962C8B-B14F-4D97-AF65-F5344CB8AC3E}">
        <p14:creationId xmlns:p14="http://schemas.microsoft.com/office/powerpoint/2010/main" val="347126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Notice the “</a:t>
            </a:r>
            <a:r>
              <a:rPr lang="en-US" dirty="0" err="1"/>
              <a:t>i</a:t>
            </a:r>
            <a:r>
              <a:rPr lang="en-US" dirty="0"/>
              <a:t>” in the circle by duration. If the class duration involves minutes rather than whole hours, left-clicking on the “</a:t>
            </a:r>
            <a:r>
              <a:rPr lang="en-US" dirty="0" err="1"/>
              <a:t>i</a:t>
            </a:r>
            <a:r>
              <a:rPr lang="en-US" dirty="0"/>
              <a:t>” will yield an information block breaking duration into five minutes increments.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10</a:t>
            </a:fld>
            <a:endParaRPr lang="en-US"/>
          </a:p>
        </p:txBody>
      </p:sp>
    </p:spTree>
    <p:extLst>
      <p:ext uri="{BB962C8B-B14F-4D97-AF65-F5344CB8AC3E}">
        <p14:creationId xmlns:p14="http://schemas.microsoft.com/office/powerpoint/2010/main" val="258531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Now, scroll down this screen to the “Public Education Details” section. Unless this is the last class session, do NOT enter anything except respond to the Last Mission for the Class. Since you will be entering information about the total enrollee, graduates, instruction method, and state on the last class ONLY, select no. This will not change until you enter the last class session, and then you’ll change it from No to Yes. </a:t>
            </a:r>
          </a:p>
          <a:p>
            <a:endParaRPr lang="en-US" dirty="0"/>
          </a:p>
          <a:p>
            <a:r>
              <a:rPr lang="en-US" dirty="0"/>
              <a:t>Once you select no, click save.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11</a:t>
            </a:fld>
            <a:endParaRPr lang="en-US"/>
          </a:p>
        </p:txBody>
      </p:sp>
    </p:spTree>
    <p:extLst>
      <p:ext uri="{BB962C8B-B14F-4D97-AF65-F5344CB8AC3E}">
        <p14:creationId xmlns:p14="http://schemas.microsoft.com/office/powerpoint/2010/main" val="31241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Click Save. Several things have happened when you click on save:</a:t>
            </a:r>
          </a:p>
          <a:p>
            <a:pPr marL="171450" indent="-171450">
              <a:buFont typeface="Arial" panose="020B0604020202020204" pitchFamily="34" charset="0"/>
              <a:buChar char="•"/>
            </a:pPr>
            <a:r>
              <a:rPr lang="en-US" dirty="0"/>
              <a:t>The activity is given an Activity Log Number (computer generated)</a:t>
            </a:r>
          </a:p>
          <a:p>
            <a:pPr marL="171450" indent="-171450">
              <a:buFont typeface="Arial" panose="020B0604020202020204" pitchFamily="34" charset="0"/>
              <a:buChar char="•"/>
            </a:pPr>
            <a:r>
              <a:rPr lang="en-US" dirty="0"/>
              <a:t>The unit and OPCON are automatically filled in</a:t>
            </a:r>
          </a:p>
          <a:p>
            <a:pPr marL="171450" indent="-171450">
              <a:buFont typeface="Arial" panose="020B0604020202020204" pitchFamily="34" charset="0"/>
              <a:buChar char="•"/>
            </a:pPr>
            <a:r>
              <a:rPr lang="en-US" dirty="0"/>
              <a:t>The activity code is filled in</a:t>
            </a:r>
          </a:p>
          <a:p>
            <a:pPr marL="171450" indent="-171450">
              <a:buFont typeface="Arial" panose="020B0604020202020204" pitchFamily="34" charset="0"/>
              <a:buChar char="•"/>
            </a:pPr>
            <a:r>
              <a:rPr lang="en-US" dirty="0"/>
              <a:t>Mission end time is calculated from the start date and time plus the duration.</a:t>
            </a:r>
          </a:p>
          <a:p>
            <a:endParaRPr lang="en-US" b="1" dirty="0"/>
          </a:p>
          <a:p>
            <a:r>
              <a:rPr lang="en-US" b="1" dirty="0"/>
              <a:t>But you’re not done!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12</a:t>
            </a:fld>
            <a:endParaRPr lang="en-US"/>
          </a:p>
        </p:txBody>
      </p:sp>
    </p:spTree>
    <p:extLst>
      <p:ext uri="{BB962C8B-B14F-4D97-AF65-F5344CB8AC3E}">
        <p14:creationId xmlns:p14="http://schemas.microsoft.com/office/powerpoint/2010/main" val="414255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Even though you have pressed Save, you’re not done!</a:t>
            </a:r>
          </a:p>
          <a:p>
            <a:endParaRPr lang="en-US" dirty="0"/>
          </a:p>
          <a:p>
            <a:r>
              <a:rPr lang="en-US" dirty="0"/>
              <a:t>The system must know who was lead, non-lead, or trainee. It does not assume that you, entering the data, are the lead or even on the mission.</a:t>
            </a:r>
          </a:p>
          <a:p>
            <a:endParaRPr lang="en-US" dirty="0"/>
          </a:p>
          <a:p>
            <a:r>
              <a:rPr lang="en-US" dirty="0"/>
              <a:t>On the top left side of the screen, click on Add Member.</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13</a:t>
            </a:fld>
            <a:endParaRPr lang="en-US"/>
          </a:p>
        </p:txBody>
      </p:sp>
    </p:spTree>
    <p:extLst>
      <p:ext uri="{BB962C8B-B14F-4D97-AF65-F5344CB8AC3E}">
        <p14:creationId xmlns:p14="http://schemas.microsoft.com/office/powerpoint/2010/main" val="116973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Notice the underline has moved from details to add member to let you know what screen you’re on.</a:t>
            </a:r>
          </a:p>
          <a:p>
            <a:endParaRPr lang="en-US" dirty="0"/>
          </a:p>
          <a:p>
            <a:r>
              <a:rPr lang="en-US" dirty="0"/>
              <a:t>When you first come to this screen, it will list all members of the CG Auxiliary, alphabetically. To find the instructor(s) for this class, you have several options:</a:t>
            </a:r>
          </a:p>
          <a:p>
            <a:pPr marL="171450" indent="-171450">
              <a:buFont typeface="Arial" panose="020B0604020202020204" pitchFamily="34" charset="0"/>
              <a:buChar char="•"/>
            </a:pPr>
            <a:r>
              <a:rPr lang="en-US" dirty="0"/>
              <a:t>You can go into the search user and put the member’s name or number and find the person that way. You can do this for each person who instructed or assisted that chapter. Once you see the member, click on Add Members.</a:t>
            </a:r>
          </a:p>
          <a:p>
            <a:pPr marL="171450" indent="-171450">
              <a:buFont typeface="Arial" panose="020B0604020202020204" pitchFamily="34" charset="0"/>
              <a:buChar char="•"/>
            </a:pPr>
            <a:r>
              <a:rPr lang="en-US" dirty="0"/>
              <a:t>If all the instructors are from your flotilla, you can select Get My Unit Members, and the system will show you all members of your flotilla. You can then select each member for this chapter. Once you see each one, click on the box to the left of their name(s) and click Add Members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14</a:t>
            </a:fld>
            <a:endParaRPr lang="en-US"/>
          </a:p>
        </p:txBody>
      </p:sp>
    </p:spTree>
    <p:extLst>
      <p:ext uri="{BB962C8B-B14F-4D97-AF65-F5344CB8AC3E}">
        <p14:creationId xmlns:p14="http://schemas.microsoft.com/office/powerpoint/2010/main" val="57082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This slide shows selecting the member in the search box by member number. Once the member is found, click the box on the left of that person’s name and select Add Member.</a:t>
            </a:r>
          </a:p>
        </p:txBody>
      </p:sp>
      <p:sp>
        <p:nvSpPr>
          <p:cNvPr id="4" name="Slide Number Placeholder 3"/>
          <p:cNvSpPr>
            <a:spLocks noGrp="1"/>
          </p:cNvSpPr>
          <p:nvPr>
            <p:ph type="sldNum" sz="quarter" idx="5"/>
          </p:nvPr>
        </p:nvSpPr>
        <p:spPr/>
        <p:txBody>
          <a:bodyPr/>
          <a:lstStyle/>
          <a:p>
            <a:fld id="{D8AAF4FE-1EC2-41BF-9E1F-1D60F871BC2F}" type="slidenum">
              <a:rPr lang="en-US" smtClean="0"/>
              <a:t>15</a:t>
            </a:fld>
            <a:endParaRPr lang="en-US"/>
          </a:p>
        </p:txBody>
      </p:sp>
    </p:spTree>
    <p:extLst>
      <p:ext uri="{BB962C8B-B14F-4D97-AF65-F5344CB8AC3E}">
        <p14:creationId xmlns:p14="http://schemas.microsoft.com/office/powerpoint/2010/main" val="126525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This slide shows selecting the member by last name in the search box. Once the member is found, click the box on the left of that person’s name and select Add Member.</a:t>
            </a:r>
          </a:p>
          <a:p>
            <a:endParaRPr lang="en-US" dirty="0"/>
          </a:p>
          <a:p>
            <a:r>
              <a:rPr lang="en-US" b="1" dirty="0"/>
              <a:t>MAKE SURE TO CHANGE EACH PERSON’S POSITION TO LEAD </a:t>
            </a:r>
            <a:r>
              <a:rPr lang="en-US" dirty="0"/>
              <a:t>(an instructor who actually taught or supervised a trainee), </a:t>
            </a:r>
            <a:r>
              <a:rPr lang="en-US" b="1" dirty="0"/>
              <a:t>NON-LEAD</a:t>
            </a:r>
            <a:r>
              <a:rPr lang="en-US" dirty="0"/>
              <a:t> (an Instructor certified aide who helped with the class), or </a:t>
            </a:r>
            <a:r>
              <a:rPr lang="en-US" b="1" dirty="0"/>
              <a:t>TRAINEE </a:t>
            </a:r>
            <a:r>
              <a:rPr lang="en-US" dirty="0"/>
              <a:t>(a member who is going through the Instructor Development course and is doing their student teaching under the Lead instructor). </a:t>
            </a:r>
          </a:p>
          <a:p>
            <a:endParaRPr lang="en-US" dirty="0"/>
          </a:p>
          <a:p>
            <a:r>
              <a:rPr lang="en-US" dirty="0"/>
              <a:t>REMINDER: Hours spent as an Instructor for approved Public Education classes, including State and Youth Courses, are the only ones that go into AUXDATA II in the “14” category. The Lead Instructor MUST be qualified and listed as Lead. Aides and assistants do not have to be qualified and are entered as Non-leads. Separate Activity Logs should be entered if there are multiple Lead instructors – one for each Lead Instructor.</a:t>
            </a:r>
          </a:p>
          <a:p>
            <a:endParaRPr lang="en-US" dirty="0"/>
          </a:p>
          <a:p>
            <a:r>
              <a:rPr lang="en-US" dirty="0"/>
              <a:t>In this example, Karen Miller was lead instructor (corresponds to information provided on the first-details screen), and Stephan Bielawski was an instructor aide (non-lead).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16</a:t>
            </a:fld>
            <a:endParaRPr lang="en-US"/>
          </a:p>
        </p:txBody>
      </p:sp>
    </p:spTree>
    <p:extLst>
      <p:ext uri="{BB962C8B-B14F-4D97-AF65-F5344CB8AC3E}">
        <p14:creationId xmlns:p14="http://schemas.microsoft.com/office/powerpoint/2010/main" val="133945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have selected all the members appropriate for this chapter, click Update Activity Members. A green successful message should appear. If you erred, the message will be specific with what needs to be corrected.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17</a:t>
            </a:fld>
            <a:endParaRPr lang="en-US"/>
          </a:p>
        </p:txBody>
      </p:sp>
    </p:spTree>
    <p:extLst>
      <p:ext uri="{BB962C8B-B14F-4D97-AF65-F5344CB8AC3E}">
        <p14:creationId xmlns:p14="http://schemas.microsoft.com/office/powerpoint/2010/main" val="265356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Return to Details in that top row. Check your work. If you made an error, any field with a pencil allows you to edit that field.</a:t>
            </a:r>
          </a:p>
          <a:p>
            <a:endParaRPr lang="en-US" dirty="0"/>
          </a:p>
          <a:p>
            <a:r>
              <a:rPr lang="en-US" dirty="0"/>
              <a:t>Once you are sure everything is correct, click the pencil to the right of review status, click the down arrow, and change it to Approval Requested.</a:t>
            </a:r>
          </a:p>
          <a:p>
            <a:endParaRPr lang="en-US" dirty="0"/>
          </a:p>
          <a:p>
            <a:r>
              <a:rPr lang="en-US" dirty="0"/>
              <a:t>Then click SAVE.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18</a:t>
            </a:fld>
            <a:endParaRPr lang="en-US"/>
          </a:p>
        </p:txBody>
      </p:sp>
    </p:spTree>
    <p:extLst>
      <p:ext uri="{BB962C8B-B14F-4D97-AF65-F5344CB8AC3E}">
        <p14:creationId xmlns:p14="http://schemas.microsoft.com/office/powerpoint/2010/main" val="3446075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select Save and Approval Requested or even leave it as Open, you will be returned to the Activity Log screen, and any activities you recently generated will be under recently viewed.</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19</a:t>
            </a:fld>
            <a:endParaRPr lang="en-US"/>
          </a:p>
        </p:txBody>
      </p:sp>
    </p:spTree>
    <p:extLst>
      <p:ext uri="{BB962C8B-B14F-4D97-AF65-F5344CB8AC3E}">
        <p14:creationId xmlns:p14="http://schemas.microsoft.com/office/powerpoint/2010/main" val="58288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Your home page has a lot of interesting information. However, for this session, we are going to be concentrating on Activity Logs – the equivalent of what was known as the 7029, 7030, 7038, and 7046 under the legacy AUXDATA system. This session will look at the 7030 for Public Education classes.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a:t>
            </a:fld>
            <a:endParaRPr lang="en-US"/>
          </a:p>
        </p:txBody>
      </p:sp>
    </p:spTree>
    <p:extLst>
      <p:ext uri="{BB962C8B-B14F-4D97-AF65-F5344CB8AC3E}">
        <p14:creationId xmlns:p14="http://schemas.microsoft.com/office/powerpoint/2010/main" val="378719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If you conduct another class that day with different instructors or aides, you need to create another activity log. Click new, and go back to slide 4, and follow the procedure.</a:t>
            </a:r>
          </a:p>
          <a:p>
            <a:endParaRPr lang="en-US" dirty="0"/>
          </a:p>
          <a:p>
            <a:r>
              <a:rPr lang="en-US" dirty="0"/>
              <a:t>NOTE: Cloning is not available for these missions.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20</a:t>
            </a:fld>
            <a:endParaRPr lang="en-US"/>
          </a:p>
        </p:txBody>
      </p:sp>
    </p:spTree>
    <p:extLst>
      <p:ext uri="{BB962C8B-B14F-4D97-AF65-F5344CB8AC3E}">
        <p14:creationId xmlns:p14="http://schemas.microsoft.com/office/powerpoint/2010/main" val="137480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Once you have entered each of the classes/chapters and all the information described in the prior slides, on the last activity log you are entering for this course, scroll down the screen until you come to Public Education Details. Click on the pencil to the right of the first item and enter the information requested.</a:t>
            </a:r>
          </a:p>
          <a:p>
            <a:endParaRPr lang="en-US" dirty="0"/>
          </a:p>
          <a:p>
            <a:r>
              <a:rPr lang="en-US" dirty="0"/>
              <a:t>Remember to include the student count information on the last activity record for the last day or night of the entire series of classes. </a:t>
            </a:r>
          </a:p>
          <a:p>
            <a:endParaRPr lang="en-US" dirty="0"/>
          </a:p>
          <a:p>
            <a:r>
              <a:rPr lang="en-US" dirty="0"/>
              <a:t>REMEMBER to change the last mission question to Yes.</a:t>
            </a:r>
          </a:p>
          <a:p>
            <a:endParaRPr lang="en-US" dirty="0"/>
          </a:p>
          <a:p>
            <a:r>
              <a:rPr lang="en-US" dirty="0"/>
              <a:t>Once you are sure the information is correct, scroll back up, change the review status to approval requested, and click save.</a:t>
            </a:r>
          </a:p>
          <a:p>
            <a:endParaRPr lang="en-US" dirty="0"/>
          </a:p>
          <a:p>
            <a:r>
              <a:rPr lang="en-US" dirty="0"/>
              <a:t>Instructor Travel and Preparation time for the PE class should be reported on their 7029 with mission code 99B</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21</a:t>
            </a:fld>
            <a:endParaRPr lang="en-US"/>
          </a:p>
        </p:txBody>
      </p:sp>
    </p:spTree>
    <p:extLst>
      <p:ext uri="{BB962C8B-B14F-4D97-AF65-F5344CB8AC3E}">
        <p14:creationId xmlns:p14="http://schemas.microsoft.com/office/powerpoint/2010/main" val="306254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ADC45-F99A-4D71-AA7C-46184AC030C0}" type="slidenum">
              <a:rPr lang="en-US" smtClean="0"/>
              <a:t>22</a:t>
            </a:fld>
            <a:endParaRPr lang="en-US"/>
          </a:p>
        </p:txBody>
      </p:sp>
    </p:spTree>
    <p:extLst>
      <p:ext uri="{BB962C8B-B14F-4D97-AF65-F5344CB8AC3E}">
        <p14:creationId xmlns:p14="http://schemas.microsoft.com/office/powerpoint/2010/main" val="31369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On the top of the home page, click on Activity Logs (see the green arrow).</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3</a:t>
            </a:fld>
            <a:endParaRPr lang="en-US"/>
          </a:p>
        </p:txBody>
      </p:sp>
    </p:spTree>
    <p:extLst>
      <p:ext uri="{BB962C8B-B14F-4D97-AF65-F5344CB8AC3E}">
        <p14:creationId xmlns:p14="http://schemas.microsoft.com/office/powerpoint/2010/main" val="258822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If there are Activity Logs that you viewed before, they will be shown below the information on the slide.</a:t>
            </a:r>
          </a:p>
          <a:p>
            <a:endParaRPr lang="en-US" dirty="0"/>
          </a:p>
          <a:p>
            <a:r>
              <a:rPr lang="en-US" dirty="0"/>
              <a:t>Since this will be a new Activity Log – click on New (see the green arrow).</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4</a:t>
            </a:fld>
            <a:endParaRPr lang="en-US"/>
          </a:p>
        </p:txBody>
      </p:sp>
    </p:spTree>
    <p:extLst>
      <p:ext uri="{BB962C8B-B14F-4D97-AF65-F5344CB8AC3E}">
        <p14:creationId xmlns:p14="http://schemas.microsoft.com/office/powerpoint/2010/main" val="278793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Select unit/individual and next.</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5</a:t>
            </a:fld>
            <a:endParaRPr lang="en-US"/>
          </a:p>
        </p:txBody>
      </p:sp>
    </p:spTree>
    <p:extLst>
      <p:ext uri="{BB962C8B-B14F-4D97-AF65-F5344CB8AC3E}">
        <p14:creationId xmlns:p14="http://schemas.microsoft.com/office/powerpoint/2010/main" val="25934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The message in blue will come up and advise you of the choices you have for review status. While you are entering data, you will use the Open status. There are five status options:</a:t>
            </a:r>
          </a:p>
          <a:p>
            <a:pPr marL="171450" indent="-171450">
              <a:buFont typeface="Arial" panose="020B0604020202020204" pitchFamily="34" charset="0"/>
              <a:buChar char="•"/>
            </a:pPr>
            <a:r>
              <a:rPr lang="en-US" dirty="0"/>
              <a:t>Open – member can make changes;</a:t>
            </a:r>
          </a:p>
          <a:p>
            <a:pPr marL="171450" indent="-171450">
              <a:buFont typeface="Arial" panose="020B0604020202020204" pitchFamily="34" charset="0"/>
              <a:buChar char="•"/>
            </a:pPr>
            <a:r>
              <a:rPr lang="en-US" dirty="0"/>
              <a:t>Member submitted to Information Services (IS) Approval Requested; </a:t>
            </a:r>
          </a:p>
          <a:p>
            <a:pPr marL="171450" indent="-171450">
              <a:buFont typeface="Arial" panose="020B0604020202020204" pitchFamily="34" charset="0"/>
              <a:buChar char="•"/>
            </a:pPr>
            <a:r>
              <a:rPr lang="en-US" dirty="0"/>
              <a:t>IS needs Clarification;</a:t>
            </a:r>
          </a:p>
          <a:p>
            <a:pPr marL="171450" indent="-171450">
              <a:buFont typeface="Arial" panose="020B0604020202020204" pitchFamily="34" charset="0"/>
              <a:buChar char="•"/>
            </a:pPr>
            <a:r>
              <a:rPr lang="en-US" dirty="0"/>
              <a:t>IS has it Under Review;</a:t>
            </a:r>
          </a:p>
          <a:p>
            <a:pPr marL="171450" indent="-171450">
              <a:buFont typeface="Arial" panose="020B0604020202020204" pitchFamily="34" charset="0"/>
              <a:buChar char="•"/>
            </a:pPr>
            <a:r>
              <a:rPr lang="en-US" dirty="0"/>
              <a:t>IS has Approved entry</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6</a:t>
            </a:fld>
            <a:endParaRPr lang="en-US"/>
          </a:p>
        </p:txBody>
      </p:sp>
    </p:spTree>
    <p:extLst>
      <p:ext uri="{BB962C8B-B14F-4D97-AF65-F5344CB8AC3E}">
        <p14:creationId xmlns:p14="http://schemas.microsoft.com/office/powerpoint/2010/main" val="274188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After the blue message disappears, you will start entering data. The info on the left side, unit, and OPCON will be filled in automatically once you save the entry information. If it fails, the unit is your flotilla, and OPCON should be your district.</a:t>
            </a:r>
          </a:p>
          <a:p>
            <a:endParaRPr lang="en-US" dirty="0"/>
          </a:p>
          <a:p>
            <a:r>
              <a:rPr lang="en-US" dirty="0"/>
              <a:t>On the right side, leave the review status as open, ignore the operations code, and start your entry at Mission Code.</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7</a:t>
            </a:fld>
            <a:endParaRPr lang="en-US"/>
          </a:p>
        </p:txBody>
      </p:sp>
    </p:spTree>
    <p:extLst>
      <p:ext uri="{BB962C8B-B14F-4D97-AF65-F5344CB8AC3E}">
        <p14:creationId xmlns:p14="http://schemas.microsoft.com/office/powerpoint/2010/main" val="189889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Mission Code for Public Education could be:</a:t>
            </a:r>
          </a:p>
          <a:p>
            <a:endParaRPr lang="en-US" dirty="0"/>
          </a:p>
          <a:p>
            <a:r>
              <a:rPr lang="en-US" dirty="0"/>
              <a:t>Code   Course</a:t>
            </a:r>
            <a:br>
              <a:rPr lang="en-US" dirty="0"/>
            </a:br>
            <a:r>
              <a:rPr lang="en-US" dirty="0"/>
              <a:t>14A     Boat America </a:t>
            </a:r>
            <a:br>
              <a:rPr lang="en-US" dirty="0"/>
            </a:br>
            <a:r>
              <a:rPr lang="en-US" dirty="0"/>
              <a:t>14B     Boating Skills &amp; Seamanship</a:t>
            </a:r>
            <a:br>
              <a:rPr lang="en-US" dirty="0"/>
            </a:br>
            <a:r>
              <a:rPr lang="en-US" dirty="0"/>
              <a:t>14C     Sailing Skills &amp; Seamanship</a:t>
            </a:r>
            <a:br>
              <a:rPr lang="en-US" dirty="0"/>
            </a:br>
            <a:r>
              <a:rPr lang="en-US" dirty="0"/>
              <a:t>14D     GPS for Navigators</a:t>
            </a:r>
            <a:br>
              <a:rPr lang="en-US" dirty="0"/>
            </a:br>
            <a:r>
              <a:rPr lang="en-US" dirty="0"/>
              <a:t>14E     Weekend Navigator</a:t>
            </a:r>
            <a:br>
              <a:rPr lang="en-US" dirty="0"/>
            </a:br>
            <a:r>
              <a:rPr lang="en-US" dirty="0"/>
              <a:t>14F     Youth Courses</a:t>
            </a:r>
            <a:br>
              <a:rPr lang="en-US" dirty="0"/>
            </a:br>
            <a:r>
              <a:rPr lang="en-US" dirty="0"/>
              <a:t>14G     Other</a:t>
            </a:r>
            <a:br>
              <a:rPr lang="en-US" dirty="0"/>
            </a:br>
            <a:r>
              <a:rPr lang="en-US" dirty="0"/>
              <a:t>14H     State</a:t>
            </a:r>
            <a:br>
              <a:rPr lang="en-US" dirty="0"/>
            </a:br>
            <a:r>
              <a:rPr lang="en-US" dirty="0"/>
              <a:t>14K     </a:t>
            </a:r>
            <a:r>
              <a:rPr lang="en-US" dirty="0" err="1"/>
              <a:t>Navegando</a:t>
            </a:r>
            <a:r>
              <a:rPr lang="en-US" dirty="0"/>
              <a:t> America</a:t>
            </a:r>
            <a:br>
              <a:rPr lang="en-US" dirty="0"/>
            </a:br>
            <a:r>
              <a:rPr lang="en-US" dirty="0"/>
              <a:t>14L     Paddlesports America</a:t>
            </a:r>
            <a:br>
              <a:rPr lang="en-US" dirty="0"/>
            </a:br>
            <a:r>
              <a:rPr lang="en-US" dirty="0"/>
              <a:t>14M    Paddlers Guide to Safety</a:t>
            </a:r>
            <a:br>
              <a:rPr lang="en-US" dirty="0"/>
            </a:br>
            <a:r>
              <a:rPr lang="en-US" dirty="0"/>
              <a:t>14N     Intro to Basic Boating Safety</a:t>
            </a:r>
            <a:br>
              <a:rPr lang="en-US" dirty="0"/>
            </a:br>
            <a:r>
              <a:rPr lang="en-US" dirty="0"/>
              <a:t>14P     Suddenly in Command</a:t>
            </a:r>
            <a:br>
              <a:rPr lang="en-US" dirty="0"/>
            </a:br>
            <a:r>
              <a:rPr lang="en-US" dirty="0"/>
              <a:t>14R     Waterfowl Hunting &amp; Boating Safety</a:t>
            </a:r>
            <a:br>
              <a:rPr lang="en-US" dirty="0"/>
            </a:br>
            <a:r>
              <a:rPr lang="en-US" dirty="0"/>
              <a:t>14S     Kids and Paddlecraft </a:t>
            </a:r>
            <a:br>
              <a:rPr lang="en-US" dirty="0"/>
            </a:br>
            <a:r>
              <a:rPr lang="en-US" dirty="0"/>
              <a:t>14T     Boats 'N Kids </a:t>
            </a:r>
            <a:br>
              <a:rPr lang="en-US" dirty="0"/>
            </a:br>
            <a:r>
              <a:rPr lang="en-US" dirty="0"/>
              <a:t>14U    Waypoints</a:t>
            </a:r>
            <a:br>
              <a:rPr lang="en-US" dirty="0"/>
            </a:br>
            <a:r>
              <a:rPr lang="en-US" dirty="0"/>
              <a:t>14V     </a:t>
            </a:r>
            <a:r>
              <a:rPr lang="en-US" dirty="0" err="1"/>
              <a:t>Introduccion</a:t>
            </a:r>
            <a:r>
              <a:rPr lang="en-US" dirty="0"/>
              <a:t>  </a:t>
            </a:r>
            <a:r>
              <a:rPr lang="en-US" dirty="0" err="1"/>
              <a:t>Seguridad</a:t>
            </a:r>
            <a:r>
              <a:rPr lang="en-US" dirty="0"/>
              <a:t>  </a:t>
            </a:r>
            <a:r>
              <a:rPr lang="en-US" dirty="0" err="1"/>
              <a:t>Navegacion</a:t>
            </a:r>
            <a:br>
              <a:rPr lang="en-US" dirty="0"/>
            </a:br>
            <a:r>
              <a:rPr lang="en-US" dirty="0"/>
              <a:t>14W    Personal Watercraft Course</a:t>
            </a:r>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8</a:t>
            </a:fld>
            <a:endParaRPr lang="en-US"/>
          </a:p>
        </p:txBody>
      </p:sp>
    </p:spTree>
    <p:extLst>
      <p:ext uri="{BB962C8B-B14F-4D97-AF65-F5344CB8AC3E}">
        <p14:creationId xmlns:p14="http://schemas.microsoft.com/office/powerpoint/2010/main" val="260840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190500"/>
            <a:ext cx="5634037" cy="3168650"/>
          </a:xfrm>
        </p:spPr>
      </p:sp>
      <p:sp>
        <p:nvSpPr>
          <p:cNvPr id="3" name="Notes Placeholder 2"/>
          <p:cNvSpPr>
            <a:spLocks noGrp="1"/>
          </p:cNvSpPr>
          <p:nvPr>
            <p:ph type="body" idx="1"/>
          </p:nvPr>
        </p:nvSpPr>
        <p:spPr/>
        <p:txBody>
          <a:bodyPr/>
          <a:lstStyle/>
          <a:p>
            <a:r>
              <a:rPr lang="en-US" dirty="0"/>
              <a:t>After entering the mission code, skip the activity code and select the Mission Start Date and Time. If the class is broken up into chapters taught by different instructors, you will have several entries for the entire course.  For this exercise, we’ll demonstrate a Boat America class with different instructors for each chapter, along with a course moderator/aide. In this case, Karen Miller taught Chapters One and Two on October 22nd, starting at 9:00 am and lasting one hour and 15 minutes.</a:t>
            </a:r>
          </a:p>
          <a:p>
            <a:endParaRPr lang="en-US" dirty="0"/>
          </a:p>
          <a:p>
            <a:r>
              <a:rPr lang="en-US" dirty="0"/>
              <a:t>See the next slide to learn how to correctly input the class duration when a session is not just a whole hour. In this example, the first two chapters of Boat America require one hour and 15 minutes (1.25 hours).</a:t>
            </a:r>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9</a:t>
            </a:fld>
            <a:endParaRPr lang="en-US"/>
          </a:p>
        </p:txBody>
      </p:sp>
    </p:spTree>
    <p:extLst>
      <p:ext uri="{BB962C8B-B14F-4D97-AF65-F5344CB8AC3E}">
        <p14:creationId xmlns:p14="http://schemas.microsoft.com/office/powerpoint/2010/main" val="1348487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36526"/>
            <a:ext cx="10273990" cy="1168586"/>
          </a:xfrm>
        </p:spPr>
        <p:txBody>
          <a:bodyPr>
            <a:normAutofit fontScale="90000"/>
          </a:bodyPr>
          <a:lstStyle/>
          <a:p>
            <a:r>
              <a:rPr lang="en-US" dirty="0">
                <a:solidFill>
                  <a:srgbClr val="002060"/>
                </a:solidFill>
              </a:rPr>
              <a:t>How to Input Public Education Activity Logs – a Step-by-Step Guide</a:t>
            </a:r>
          </a:p>
        </p:txBody>
      </p:sp>
      <p:pic>
        <p:nvPicPr>
          <p:cNvPr id="4" name="Picture 3">
            <a:extLst>
              <a:ext uri="{FF2B5EF4-FFF2-40B4-BE49-F238E27FC236}">
                <a16:creationId xmlns:a16="http://schemas.microsoft.com/office/drawing/2014/main" id="{79C71250-2B48-F7CA-620E-DC3D3919A982}"/>
              </a:ext>
            </a:extLst>
          </p:cNvPr>
          <p:cNvPicPr>
            <a:picLocks noChangeAspect="1"/>
          </p:cNvPicPr>
          <p:nvPr/>
        </p:nvPicPr>
        <p:blipFill>
          <a:blip r:embed="rId3"/>
          <a:stretch>
            <a:fillRect/>
          </a:stretch>
        </p:blipFill>
        <p:spPr>
          <a:xfrm>
            <a:off x="3811076" y="1371601"/>
            <a:ext cx="5556539" cy="5486399"/>
          </a:xfrm>
          <a:prstGeom prst="rect">
            <a:avLst/>
          </a:prstGeom>
        </p:spPr>
      </p:pic>
      <p:sp>
        <p:nvSpPr>
          <p:cNvPr id="5" name="Slide Number Placeholder 4">
            <a:extLst>
              <a:ext uri="{FF2B5EF4-FFF2-40B4-BE49-F238E27FC236}">
                <a16:creationId xmlns:a16="http://schemas.microsoft.com/office/drawing/2014/main" id="{0C3D86F5-6415-0D70-DA13-2EB8003732A0}"/>
              </a:ext>
            </a:extLst>
          </p:cNvPr>
          <p:cNvSpPr>
            <a:spLocks noGrp="1"/>
          </p:cNvSpPr>
          <p:nvPr>
            <p:ph type="sldNum" sz="quarter" idx="12"/>
          </p:nvPr>
        </p:nvSpPr>
        <p:spPr/>
        <p:txBody>
          <a:bodyPr/>
          <a:lstStyle/>
          <a:p>
            <a:fld id="{AEF3B4D0-86E3-4A85-8625-C4A58CEE2E59}" type="slidenum">
              <a:rPr lang="en-US" smtClean="0"/>
              <a:t>1</a:t>
            </a:fld>
            <a:endParaRPr lang="en-US"/>
          </a:p>
        </p:txBody>
      </p:sp>
      <p:sp>
        <p:nvSpPr>
          <p:cNvPr id="3" name="TextBox 2">
            <a:extLst>
              <a:ext uri="{FF2B5EF4-FFF2-40B4-BE49-F238E27FC236}">
                <a16:creationId xmlns:a16="http://schemas.microsoft.com/office/drawing/2014/main" id="{45A7F3A7-78BA-8998-3FA4-D17D9159AFE5}"/>
              </a:ext>
            </a:extLst>
          </p:cNvPr>
          <p:cNvSpPr txBox="1"/>
          <p:nvPr/>
        </p:nvSpPr>
        <p:spPr>
          <a:xfrm>
            <a:off x="3100039" y="1433577"/>
            <a:ext cx="7605131" cy="1077218"/>
          </a:xfrm>
          <a:prstGeom prst="rect">
            <a:avLst/>
          </a:prstGeom>
          <a:noFill/>
        </p:spPr>
        <p:txBody>
          <a:bodyPr wrap="square" rtlCol="0">
            <a:spAutoFit/>
          </a:bodyPr>
          <a:lstStyle/>
          <a:p>
            <a:endParaRPr lang="en-US" sz="3200" b="1" dirty="0">
              <a:solidFill>
                <a:srgbClr val="002060"/>
              </a:solidFill>
            </a:endParaRPr>
          </a:p>
          <a:p>
            <a:pPr algn="ctr"/>
            <a:endParaRPr lang="en-US" sz="3200" b="1" dirty="0">
              <a:solidFill>
                <a:srgbClr val="002060"/>
              </a:solidFill>
            </a:endParaRPr>
          </a:p>
        </p:txBody>
      </p:sp>
      <p:sp>
        <p:nvSpPr>
          <p:cNvPr id="6" name="TextBox 5">
            <a:extLst>
              <a:ext uri="{FF2B5EF4-FFF2-40B4-BE49-F238E27FC236}">
                <a16:creationId xmlns:a16="http://schemas.microsoft.com/office/drawing/2014/main" id="{763A00AF-9C2A-4C86-D15B-DD2C7BB9C9D6}"/>
              </a:ext>
            </a:extLst>
          </p:cNvPr>
          <p:cNvSpPr txBox="1"/>
          <p:nvPr/>
        </p:nvSpPr>
        <p:spPr>
          <a:xfrm>
            <a:off x="1505416" y="6490012"/>
            <a:ext cx="1828800" cy="369332"/>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January 2024</a:t>
            </a:r>
          </a:p>
        </p:txBody>
      </p:sp>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10</a:t>
            </a:fld>
            <a:endParaRPr lang="en-US"/>
          </a:p>
        </p:txBody>
      </p:sp>
      <p:pic>
        <p:nvPicPr>
          <p:cNvPr id="3" name="Picture 2">
            <a:extLst>
              <a:ext uri="{FF2B5EF4-FFF2-40B4-BE49-F238E27FC236}">
                <a16:creationId xmlns:a16="http://schemas.microsoft.com/office/drawing/2014/main" id="{BDEF2A98-5EE6-B1FA-9ADF-E610FE09A3B2}"/>
              </a:ext>
            </a:extLst>
          </p:cNvPr>
          <p:cNvPicPr>
            <a:picLocks noChangeAspect="1"/>
          </p:cNvPicPr>
          <p:nvPr/>
        </p:nvPicPr>
        <p:blipFill>
          <a:blip r:embed="rId3"/>
          <a:stretch>
            <a:fillRect/>
          </a:stretch>
        </p:blipFill>
        <p:spPr>
          <a:xfrm>
            <a:off x="3054359" y="1530393"/>
            <a:ext cx="7436232" cy="4100971"/>
          </a:xfrm>
          <a:prstGeom prst="rect">
            <a:avLst/>
          </a:prstGeom>
        </p:spPr>
      </p:pic>
    </p:spTree>
    <p:extLst>
      <p:ext uri="{BB962C8B-B14F-4D97-AF65-F5344CB8AC3E}">
        <p14:creationId xmlns:p14="http://schemas.microsoft.com/office/powerpoint/2010/main" val="234807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11</a:t>
            </a:fld>
            <a:endParaRPr lang="en-US"/>
          </a:p>
        </p:txBody>
      </p:sp>
      <p:pic>
        <p:nvPicPr>
          <p:cNvPr id="14" name="Picture 13" descr="A screenshot of a computer&#10;&#10;Description automatically generated">
            <a:extLst>
              <a:ext uri="{FF2B5EF4-FFF2-40B4-BE49-F238E27FC236}">
                <a16:creationId xmlns:a16="http://schemas.microsoft.com/office/drawing/2014/main" id="{833303FD-853B-C920-82B3-1241FEB9F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078" y="1360962"/>
            <a:ext cx="5799753" cy="5497037"/>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5059414">
            <a:off x="6355857" y="4514166"/>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CB43F750-C97D-0A40-982D-CADFAB1F25B0}"/>
              </a:ext>
            </a:extLst>
          </p:cNvPr>
          <p:cNvSpPr/>
          <p:nvPr/>
        </p:nvSpPr>
        <p:spPr>
          <a:xfrm rot="5059414">
            <a:off x="9779730" y="6183297"/>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0519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12</a:t>
            </a:fld>
            <a:endParaRPr lang="en-US"/>
          </a:p>
        </p:txBody>
      </p:sp>
      <p:pic>
        <p:nvPicPr>
          <p:cNvPr id="4" name="Picture 3" descr="A screenshot of a computer&#10;&#10;Description automatically generated">
            <a:extLst>
              <a:ext uri="{FF2B5EF4-FFF2-40B4-BE49-F238E27FC236}">
                <a16:creationId xmlns:a16="http://schemas.microsoft.com/office/drawing/2014/main" id="{D044A661-71F7-8F13-6BA3-E9C984083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281" y="1259141"/>
            <a:ext cx="9054011" cy="5598859"/>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16923875">
            <a:off x="1933334" y="4944471"/>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5" name="Curved Down Arrow 12">
            <a:extLst>
              <a:ext uri="{FF2B5EF4-FFF2-40B4-BE49-F238E27FC236}">
                <a16:creationId xmlns:a16="http://schemas.microsoft.com/office/drawing/2014/main" id="{6E2514F3-F672-2E8C-5A6D-D29CBB9DE94D}"/>
              </a:ext>
            </a:extLst>
          </p:cNvPr>
          <p:cNvSpPr/>
          <p:nvPr/>
        </p:nvSpPr>
        <p:spPr>
          <a:xfrm rot="5059414">
            <a:off x="4162270" y="4127130"/>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7" name="Curved Down Arrow 12">
            <a:extLst>
              <a:ext uri="{FF2B5EF4-FFF2-40B4-BE49-F238E27FC236}">
                <a16:creationId xmlns:a16="http://schemas.microsoft.com/office/drawing/2014/main" id="{92703BC3-6CD3-381E-EEA5-2FF6E30E7521}"/>
              </a:ext>
            </a:extLst>
          </p:cNvPr>
          <p:cNvSpPr/>
          <p:nvPr/>
        </p:nvSpPr>
        <p:spPr>
          <a:xfrm rot="18008304">
            <a:off x="2178059" y="3909393"/>
            <a:ext cx="395080" cy="50239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1" name="Curved Down Arrow 12">
            <a:extLst>
              <a:ext uri="{FF2B5EF4-FFF2-40B4-BE49-F238E27FC236}">
                <a16:creationId xmlns:a16="http://schemas.microsoft.com/office/drawing/2014/main" id="{9F626FBE-F874-0994-BB59-8F51C6900DAA}"/>
              </a:ext>
            </a:extLst>
          </p:cNvPr>
          <p:cNvSpPr/>
          <p:nvPr/>
        </p:nvSpPr>
        <p:spPr>
          <a:xfrm rot="16751646">
            <a:off x="6492873" y="5629355"/>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2" name="Curved Down Arrow 12">
            <a:extLst>
              <a:ext uri="{FF2B5EF4-FFF2-40B4-BE49-F238E27FC236}">
                <a16:creationId xmlns:a16="http://schemas.microsoft.com/office/drawing/2014/main" id="{5FF6042E-54FD-E0CA-BEC6-C2C360FDA58E}"/>
              </a:ext>
            </a:extLst>
          </p:cNvPr>
          <p:cNvSpPr/>
          <p:nvPr/>
        </p:nvSpPr>
        <p:spPr>
          <a:xfrm rot="5059414">
            <a:off x="8578153" y="4774735"/>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CB43F750-C97D-0A40-982D-CADFAB1F25B0}"/>
              </a:ext>
            </a:extLst>
          </p:cNvPr>
          <p:cNvSpPr/>
          <p:nvPr/>
        </p:nvSpPr>
        <p:spPr>
          <a:xfrm rot="5059414">
            <a:off x="10396624" y="6025054"/>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2308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13</a:t>
            </a:fld>
            <a:endParaRPr lang="en-US"/>
          </a:p>
        </p:txBody>
      </p:sp>
      <p:pic>
        <p:nvPicPr>
          <p:cNvPr id="12" name="Picture 11" descr="A screenshot of a computer&#10;&#10;Description automatically generated">
            <a:extLst>
              <a:ext uri="{FF2B5EF4-FFF2-40B4-BE49-F238E27FC236}">
                <a16:creationId xmlns:a16="http://schemas.microsoft.com/office/drawing/2014/main" id="{A558AE3D-B3A3-4855-A6E1-681404466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210" y="1545553"/>
            <a:ext cx="10250330" cy="4810796"/>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a:off x="3885096" y="1088252"/>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0005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14</a:t>
            </a:fld>
            <a:endParaRPr lang="en-US"/>
          </a:p>
        </p:txBody>
      </p:sp>
      <p:pic>
        <p:nvPicPr>
          <p:cNvPr id="4" name="Picture 3" descr="A screenshot of a computer&#10;&#10;Description automatically generated">
            <a:extLst>
              <a:ext uri="{FF2B5EF4-FFF2-40B4-BE49-F238E27FC236}">
                <a16:creationId xmlns:a16="http://schemas.microsoft.com/office/drawing/2014/main" id="{8A554193-5E61-F9AA-1BE7-669868666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200" y="1362991"/>
            <a:ext cx="10831400" cy="4993358"/>
          </a:xfrm>
          <a:prstGeom prst="rect">
            <a:avLst/>
          </a:prstGeom>
        </p:spPr>
      </p:pic>
      <p:sp>
        <p:nvSpPr>
          <p:cNvPr id="8" name="Curved Down Arrow 12">
            <a:extLst>
              <a:ext uri="{FF2B5EF4-FFF2-40B4-BE49-F238E27FC236}">
                <a16:creationId xmlns:a16="http://schemas.microsoft.com/office/drawing/2014/main" id="{0249BB66-8548-0435-21EA-4A40300BE6AA}"/>
              </a:ext>
            </a:extLst>
          </p:cNvPr>
          <p:cNvSpPr/>
          <p:nvPr/>
        </p:nvSpPr>
        <p:spPr>
          <a:xfrm>
            <a:off x="2822013" y="665676"/>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FC0FE065-A936-F72C-7C2A-C21A1A9400E9}"/>
              </a:ext>
            </a:extLst>
          </p:cNvPr>
          <p:cNvSpPr/>
          <p:nvPr/>
        </p:nvSpPr>
        <p:spPr>
          <a:xfrm rot="3741672">
            <a:off x="7090193" y="1783446"/>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9" name="Curved Down Arrow 12">
            <a:extLst>
              <a:ext uri="{FF2B5EF4-FFF2-40B4-BE49-F238E27FC236}">
                <a16:creationId xmlns:a16="http://schemas.microsoft.com/office/drawing/2014/main" id="{EB57998D-ADC9-DB34-1A79-B1840836F846}"/>
              </a:ext>
            </a:extLst>
          </p:cNvPr>
          <p:cNvSpPr/>
          <p:nvPr/>
        </p:nvSpPr>
        <p:spPr>
          <a:xfrm rot="3478523">
            <a:off x="7620755" y="5521300"/>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2315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15</a:t>
            </a:fld>
            <a:endParaRPr lang="en-US"/>
          </a:p>
        </p:txBody>
      </p:sp>
      <p:pic>
        <p:nvPicPr>
          <p:cNvPr id="5" name="Picture 4" descr="A screenshot of a computer&#10;&#10;Description automatically generated">
            <a:extLst>
              <a:ext uri="{FF2B5EF4-FFF2-40B4-BE49-F238E27FC236}">
                <a16:creationId xmlns:a16="http://schemas.microsoft.com/office/drawing/2014/main" id="{27ADCA54-C800-1D3D-BF2F-9FF3F1238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683" y="1293540"/>
            <a:ext cx="9705278" cy="4897603"/>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3478523">
            <a:off x="6838689" y="1462257"/>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FC0FE065-A936-F72C-7C2A-C21A1A9400E9}"/>
              </a:ext>
            </a:extLst>
          </p:cNvPr>
          <p:cNvSpPr/>
          <p:nvPr/>
        </p:nvSpPr>
        <p:spPr>
          <a:xfrm rot="10800000">
            <a:off x="5742878" y="3300760"/>
            <a:ext cx="446049" cy="74713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0249BB66-8548-0435-21EA-4A40300BE6AA}"/>
              </a:ext>
            </a:extLst>
          </p:cNvPr>
          <p:cNvSpPr/>
          <p:nvPr/>
        </p:nvSpPr>
        <p:spPr>
          <a:xfrm flipV="1">
            <a:off x="5347797" y="5430576"/>
            <a:ext cx="395080" cy="84317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6528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16</a:t>
            </a:fld>
            <a:endParaRPr lang="en-US"/>
          </a:p>
        </p:txBody>
      </p:sp>
      <p:pic>
        <p:nvPicPr>
          <p:cNvPr id="4" name="Picture 3" descr="A screenshot of a computer&#10;&#10;Description automatically generated">
            <a:extLst>
              <a:ext uri="{FF2B5EF4-FFF2-40B4-BE49-F238E27FC236}">
                <a16:creationId xmlns:a16="http://schemas.microsoft.com/office/drawing/2014/main" id="{D1C447EC-EC12-DF6A-3030-1EEDC3575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902" y="1424924"/>
            <a:ext cx="9493405" cy="5009484"/>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3478523">
            <a:off x="7090695" y="1514847"/>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FC0FE065-A936-F72C-7C2A-C21A1A9400E9}"/>
              </a:ext>
            </a:extLst>
          </p:cNvPr>
          <p:cNvSpPr/>
          <p:nvPr/>
        </p:nvSpPr>
        <p:spPr>
          <a:xfrm rot="10800000">
            <a:off x="6316062" y="3429000"/>
            <a:ext cx="446049" cy="747131"/>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0249BB66-8548-0435-21EA-4A40300BE6AA}"/>
              </a:ext>
            </a:extLst>
          </p:cNvPr>
          <p:cNvSpPr/>
          <p:nvPr/>
        </p:nvSpPr>
        <p:spPr>
          <a:xfrm rot="11803301" flipV="1">
            <a:off x="10724666" y="4259697"/>
            <a:ext cx="395080" cy="84317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2054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17</a:t>
            </a:fld>
            <a:endParaRPr lang="en-US"/>
          </a:p>
        </p:txBody>
      </p:sp>
      <p:pic>
        <p:nvPicPr>
          <p:cNvPr id="4" name="Picture 3" descr="A screenshot of a computer&#10;&#10;Description automatically generated">
            <a:extLst>
              <a:ext uri="{FF2B5EF4-FFF2-40B4-BE49-F238E27FC236}">
                <a16:creationId xmlns:a16="http://schemas.microsoft.com/office/drawing/2014/main" id="{1361D2C0-0798-1271-2F7D-F1951578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985" y="1491345"/>
            <a:ext cx="6248449" cy="5211686"/>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4373670">
            <a:off x="9657151" y="1160051"/>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89228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18</a:t>
            </a:fld>
            <a:endParaRPr lang="en-US"/>
          </a:p>
        </p:txBody>
      </p:sp>
      <p:pic>
        <p:nvPicPr>
          <p:cNvPr id="4" name="Picture 3" descr="A screenshot of a computer&#10;&#10;Description automatically generated">
            <a:extLst>
              <a:ext uri="{FF2B5EF4-FFF2-40B4-BE49-F238E27FC236}">
                <a16:creationId xmlns:a16="http://schemas.microsoft.com/office/drawing/2014/main" id="{E867E1E0-278E-5046-A09D-B92C35EAA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217" y="1592252"/>
            <a:ext cx="9691534" cy="4764097"/>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a:off x="9215379" y="1467393"/>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5991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19</a:t>
            </a:fld>
            <a:endParaRPr lang="en-US"/>
          </a:p>
        </p:txBody>
      </p:sp>
      <p:pic>
        <p:nvPicPr>
          <p:cNvPr id="4" name="Picture 3">
            <a:extLst>
              <a:ext uri="{FF2B5EF4-FFF2-40B4-BE49-F238E27FC236}">
                <a16:creationId xmlns:a16="http://schemas.microsoft.com/office/drawing/2014/main" id="{351C833B-7A01-52B0-55A6-850F2C7BF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396" y="2803940"/>
            <a:ext cx="9671158" cy="1138571"/>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9948021">
            <a:off x="10352804" y="4078877"/>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691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Your Home Page</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a:t>
            </a:fld>
            <a:endParaRPr lang="en-US"/>
          </a:p>
        </p:txBody>
      </p:sp>
      <p:pic>
        <p:nvPicPr>
          <p:cNvPr id="5" name="Picture 4">
            <a:extLst>
              <a:ext uri="{FF2B5EF4-FFF2-40B4-BE49-F238E27FC236}">
                <a16:creationId xmlns:a16="http://schemas.microsoft.com/office/drawing/2014/main" id="{D5743992-88F6-E94D-F7B9-9F2365AC1D6C}"/>
              </a:ext>
            </a:extLst>
          </p:cNvPr>
          <p:cNvPicPr>
            <a:picLocks noChangeAspect="1"/>
          </p:cNvPicPr>
          <p:nvPr/>
        </p:nvPicPr>
        <p:blipFill>
          <a:blip r:embed="rId3"/>
          <a:stretch>
            <a:fillRect/>
          </a:stretch>
        </p:blipFill>
        <p:spPr>
          <a:xfrm>
            <a:off x="2078723" y="976822"/>
            <a:ext cx="9273218" cy="5763058"/>
          </a:xfrm>
          <a:prstGeom prst="rect">
            <a:avLst/>
          </a:prstGeom>
        </p:spPr>
      </p:pic>
    </p:spTree>
    <p:extLst>
      <p:ext uri="{BB962C8B-B14F-4D97-AF65-F5344CB8AC3E}">
        <p14:creationId xmlns:p14="http://schemas.microsoft.com/office/powerpoint/2010/main" val="150591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071665"/>
          </a:xfrm>
        </p:spPr>
        <p:txBody>
          <a:bodyPr>
            <a:normAutofit/>
          </a:bodyPr>
          <a:lstStyle/>
          <a:p>
            <a:r>
              <a:rPr lang="en-US" dirty="0">
                <a:solidFill>
                  <a:srgbClr val="002060"/>
                </a:solidFill>
              </a:rPr>
              <a:t> Entering Another PE Mission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20</a:t>
            </a:fld>
            <a:endParaRPr lang="en-US"/>
          </a:p>
        </p:txBody>
      </p:sp>
      <p:pic>
        <p:nvPicPr>
          <p:cNvPr id="3" name="Picture 2">
            <a:extLst>
              <a:ext uri="{FF2B5EF4-FFF2-40B4-BE49-F238E27FC236}">
                <a16:creationId xmlns:a16="http://schemas.microsoft.com/office/drawing/2014/main" id="{6E5B5D52-28E6-1997-14E8-5AC0098B7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286" y="2777420"/>
            <a:ext cx="10749314" cy="1303160"/>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a:off x="11424337" y="2766411"/>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1750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70"/>
            <a:ext cx="10273990" cy="922132"/>
          </a:xfrm>
        </p:spPr>
        <p:txBody>
          <a:bodyPr>
            <a:normAutofit/>
          </a:bodyPr>
          <a:lstStyle/>
          <a:p>
            <a:r>
              <a:rPr lang="en-US" dirty="0">
                <a:solidFill>
                  <a:srgbClr val="002060"/>
                </a:solidFill>
              </a:rPr>
              <a:t>Entering the Last PE Mission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21</a:t>
            </a:fld>
            <a:endParaRPr lang="en-US"/>
          </a:p>
        </p:txBody>
      </p:sp>
      <p:sp>
        <p:nvSpPr>
          <p:cNvPr id="4" name="TextBox 3">
            <a:extLst>
              <a:ext uri="{FF2B5EF4-FFF2-40B4-BE49-F238E27FC236}">
                <a16:creationId xmlns:a16="http://schemas.microsoft.com/office/drawing/2014/main" id="{D62D712F-6F91-BEBD-0ECA-3A844553DA19}"/>
              </a:ext>
            </a:extLst>
          </p:cNvPr>
          <p:cNvSpPr txBox="1"/>
          <p:nvPr/>
        </p:nvSpPr>
        <p:spPr>
          <a:xfrm>
            <a:off x="2160690" y="1408395"/>
            <a:ext cx="9124344" cy="1077218"/>
          </a:xfrm>
          <a:prstGeom prst="rect">
            <a:avLst/>
          </a:prstGeom>
          <a:noFill/>
        </p:spPr>
        <p:txBody>
          <a:bodyPr wrap="square">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On the last PE mission </a:t>
            </a:r>
            <a:r>
              <a:rPr lang="en-US" sz="3200" b="1" dirty="0">
                <a:solidFill>
                  <a:srgbClr val="FF0000"/>
                </a:solidFill>
                <a:latin typeface="Arial" panose="020B0604020202020204" pitchFamily="34" charset="0"/>
                <a:ea typeface="+mj-ea"/>
                <a:cs typeface="Arial" panose="020B0604020202020204" pitchFamily="34" charset="0"/>
              </a:rPr>
              <a:t>ONLY</a:t>
            </a:r>
            <a:r>
              <a:rPr lang="en-US" sz="3200" b="1" dirty="0">
                <a:solidFill>
                  <a:srgbClr val="002060"/>
                </a:solidFill>
                <a:latin typeface="Arial" panose="020B0604020202020204" pitchFamily="34" charset="0"/>
                <a:ea typeface="+mj-ea"/>
                <a:cs typeface="Arial" panose="020B0604020202020204" pitchFamily="34" charset="0"/>
              </a:rPr>
              <a:t>, enter the student information</a:t>
            </a:r>
          </a:p>
        </p:txBody>
      </p:sp>
      <p:pic>
        <p:nvPicPr>
          <p:cNvPr id="7" name="Picture 6" descr="A screenshot of a computer&#10;&#10;Description automatically generated">
            <a:extLst>
              <a:ext uri="{FF2B5EF4-FFF2-40B4-BE49-F238E27FC236}">
                <a16:creationId xmlns:a16="http://schemas.microsoft.com/office/drawing/2014/main" id="{7337F0A9-345F-FBE4-5A33-D15B6D36D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775" y="2816906"/>
            <a:ext cx="10117873" cy="2088157"/>
          </a:xfrm>
          <a:prstGeom prst="rect">
            <a:avLst/>
          </a:prstGeom>
        </p:spPr>
      </p:pic>
      <p:sp>
        <p:nvSpPr>
          <p:cNvPr id="9" name="Curved Down Arrow 12">
            <a:extLst>
              <a:ext uri="{FF2B5EF4-FFF2-40B4-BE49-F238E27FC236}">
                <a16:creationId xmlns:a16="http://schemas.microsoft.com/office/drawing/2014/main" id="{EB57998D-ADC9-DB34-1A79-B1840836F846}"/>
              </a:ext>
            </a:extLst>
          </p:cNvPr>
          <p:cNvSpPr/>
          <p:nvPr/>
        </p:nvSpPr>
        <p:spPr>
          <a:xfrm rot="8358546">
            <a:off x="2127477" y="4665139"/>
            <a:ext cx="291819" cy="47984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2" name="Curved Down Arrow 12">
            <a:extLst>
              <a:ext uri="{FF2B5EF4-FFF2-40B4-BE49-F238E27FC236}">
                <a16:creationId xmlns:a16="http://schemas.microsoft.com/office/drawing/2014/main" id="{EBD8CF36-309A-376C-F820-83D5D3CD407B}"/>
              </a:ext>
            </a:extLst>
          </p:cNvPr>
          <p:cNvSpPr/>
          <p:nvPr/>
        </p:nvSpPr>
        <p:spPr>
          <a:xfrm rot="18338389">
            <a:off x="1114862" y="3023593"/>
            <a:ext cx="395080" cy="43870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1" name="Curved Down Arrow 12">
            <a:extLst>
              <a:ext uri="{FF2B5EF4-FFF2-40B4-BE49-F238E27FC236}">
                <a16:creationId xmlns:a16="http://schemas.microsoft.com/office/drawing/2014/main" id="{8F3C9F66-C83A-825A-740C-998C199AFA31}"/>
              </a:ext>
            </a:extLst>
          </p:cNvPr>
          <p:cNvSpPr/>
          <p:nvPr/>
        </p:nvSpPr>
        <p:spPr>
          <a:xfrm rot="2717412">
            <a:off x="3305231" y="3515135"/>
            <a:ext cx="242680" cy="304800"/>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0" name="Curved Down Arrow 12">
            <a:extLst>
              <a:ext uri="{FF2B5EF4-FFF2-40B4-BE49-F238E27FC236}">
                <a16:creationId xmlns:a16="http://schemas.microsoft.com/office/drawing/2014/main" id="{76499033-742A-F67D-AE39-76CC0664DDDE}"/>
              </a:ext>
            </a:extLst>
          </p:cNvPr>
          <p:cNvSpPr/>
          <p:nvPr/>
        </p:nvSpPr>
        <p:spPr>
          <a:xfrm rot="3349984">
            <a:off x="7686022" y="3129050"/>
            <a:ext cx="261726" cy="297365"/>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8" name="Curved Down Arrow 12">
            <a:extLst>
              <a:ext uri="{FF2B5EF4-FFF2-40B4-BE49-F238E27FC236}">
                <a16:creationId xmlns:a16="http://schemas.microsoft.com/office/drawing/2014/main" id="{F898AD73-879F-8862-7DDD-BEEB22B5A225}"/>
              </a:ext>
            </a:extLst>
          </p:cNvPr>
          <p:cNvSpPr/>
          <p:nvPr/>
        </p:nvSpPr>
        <p:spPr>
          <a:xfrm rot="18816813">
            <a:off x="1165039" y="3887165"/>
            <a:ext cx="296986" cy="524348"/>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3" name="Curved Down Arrow 12">
            <a:extLst>
              <a:ext uri="{FF2B5EF4-FFF2-40B4-BE49-F238E27FC236}">
                <a16:creationId xmlns:a16="http://schemas.microsoft.com/office/drawing/2014/main" id="{E7583AB9-F3A5-82B5-30DD-FDAB8C6D5BC3}"/>
              </a:ext>
            </a:extLst>
          </p:cNvPr>
          <p:cNvSpPr/>
          <p:nvPr/>
        </p:nvSpPr>
        <p:spPr>
          <a:xfrm rot="9747676">
            <a:off x="7211661" y="4243483"/>
            <a:ext cx="331686" cy="562354"/>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14" name="Curved Down Arrow 12">
            <a:extLst>
              <a:ext uri="{FF2B5EF4-FFF2-40B4-BE49-F238E27FC236}">
                <a16:creationId xmlns:a16="http://schemas.microsoft.com/office/drawing/2014/main" id="{D3D0A265-3C87-A895-0B61-0CEBF575C348}"/>
              </a:ext>
            </a:extLst>
          </p:cNvPr>
          <p:cNvSpPr/>
          <p:nvPr/>
        </p:nvSpPr>
        <p:spPr>
          <a:xfrm rot="3448239">
            <a:off x="8263758" y="3474082"/>
            <a:ext cx="222442" cy="386906"/>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1599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AEC2-DC79-3044-B0C0-025845D9D8E1}"/>
              </a:ext>
            </a:extLst>
          </p:cNvPr>
          <p:cNvSpPr>
            <a:spLocks noGrp="1"/>
          </p:cNvSpPr>
          <p:nvPr>
            <p:ph type="ctrTitle"/>
          </p:nvPr>
        </p:nvSpPr>
        <p:spPr>
          <a:xfrm>
            <a:off x="1460810" y="685800"/>
            <a:ext cx="10381785" cy="1790700"/>
          </a:xfrm>
        </p:spPr>
        <p:txBody>
          <a:bodyPr>
            <a:noAutofit/>
          </a:bodyPr>
          <a:lstStyle/>
          <a:p>
            <a:r>
              <a:rPr lang="en-US" b="1" dirty="0">
                <a:solidFill>
                  <a:srgbClr val="002060"/>
                </a:solidFill>
                <a:latin typeface="Arial" panose="020B0604020202020204" pitchFamily="34" charset="0"/>
                <a:cs typeface="Arial" panose="020B0604020202020204" pitchFamily="34" charset="0"/>
              </a:rPr>
              <a:t>AUXDATA II</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How to Input Public Education Activity Logs</a:t>
            </a:r>
          </a:p>
        </p:txBody>
      </p:sp>
      <p:sp>
        <p:nvSpPr>
          <p:cNvPr id="3" name="Subtitle 2">
            <a:extLst>
              <a:ext uri="{FF2B5EF4-FFF2-40B4-BE49-F238E27FC236}">
                <a16:creationId xmlns:a16="http://schemas.microsoft.com/office/drawing/2014/main" id="{4A8B1A61-3926-C14F-8551-E0912B950926}"/>
              </a:ext>
            </a:extLst>
          </p:cNvPr>
          <p:cNvSpPr>
            <a:spLocks noGrp="1"/>
          </p:cNvSpPr>
          <p:nvPr>
            <p:ph type="subTitle" idx="1"/>
          </p:nvPr>
        </p:nvSpPr>
        <p:spPr>
          <a:xfrm>
            <a:off x="3505200" y="3048000"/>
            <a:ext cx="6858000" cy="3352800"/>
          </a:xfrm>
        </p:spPr>
        <p:txBody>
          <a:bodyPr/>
          <a:lstStyle/>
          <a:p>
            <a:r>
              <a:rPr lang="en-US" b="1" dirty="0">
                <a:solidFill>
                  <a:srgbClr val="002060"/>
                </a:solidFill>
                <a:latin typeface="Arial" panose="020B0604020202020204" pitchFamily="34" charset="0"/>
                <a:cs typeface="Arial" panose="020B0604020202020204" pitchFamily="34" charset="0"/>
              </a:rPr>
              <a:t>Thank you</a:t>
            </a:r>
          </a:p>
          <a:p>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Have Feedback?</a:t>
            </a:r>
          </a:p>
          <a:p>
            <a:r>
              <a:rPr lang="en-US" b="1" dirty="0">
                <a:solidFill>
                  <a:srgbClr val="002060"/>
                </a:solidFill>
                <a:latin typeface="Arial" panose="020B0604020202020204" pitchFamily="34" charset="0"/>
                <a:ea typeface="+mj-ea"/>
                <a:cs typeface="Arial" panose="020B0604020202020204" pitchFamily="34" charset="0"/>
              </a:rPr>
              <a:t>You may email the E-Directorate at </a:t>
            </a:r>
            <a:r>
              <a:rPr lang="en-US" b="1" dirty="0">
                <a:solidFill>
                  <a:srgbClr val="002060"/>
                </a:solidFill>
                <a:hlinkClick r:id="rId3">
                  <a:extLst>
                    <a:ext uri="{A12FA001-AC4F-418D-AE19-62706E023703}">
                      <ahyp:hlinkClr xmlns:ahyp="http://schemas.microsoft.com/office/drawing/2018/hyperlinkcolor" val="tx"/>
                    </a:ext>
                  </a:extLst>
                </a:hlinkClick>
              </a:rPr>
              <a:t>pe.feedback@cgauxnet.us</a:t>
            </a:r>
            <a:endParaRPr lang="en-US"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907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 Create a New Activity Log</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3</a:t>
            </a:fld>
            <a:endParaRPr lang="en-US"/>
          </a:p>
        </p:txBody>
      </p:sp>
      <p:pic>
        <p:nvPicPr>
          <p:cNvPr id="5" name="Picture 4" descr="A boat on the water&#10;&#10;Description automatically generated">
            <a:extLst>
              <a:ext uri="{FF2B5EF4-FFF2-40B4-BE49-F238E27FC236}">
                <a16:creationId xmlns:a16="http://schemas.microsoft.com/office/drawing/2014/main" id="{9C82BEEE-F02F-8555-6415-6CC973248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779" y="1965235"/>
            <a:ext cx="10827631" cy="4325285"/>
          </a:xfrm>
          <a:prstGeom prst="rect">
            <a:avLst/>
          </a:prstGeom>
        </p:spPr>
      </p:pic>
      <p:sp>
        <p:nvSpPr>
          <p:cNvPr id="7" name="Curved Down Arrow 12">
            <a:extLst>
              <a:ext uri="{FF2B5EF4-FFF2-40B4-BE49-F238E27FC236}">
                <a16:creationId xmlns:a16="http://schemas.microsoft.com/office/drawing/2014/main" id="{084F1340-9450-632B-19F7-771DBE4632BB}"/>
              </a:ext>
            </a:extLst>
          </p:cNvPr>
          <p:cNvSpPr/>
          <p:nvPr/>
        </p:nvSpPr>
        <p:spPr>
          <a:xfrm>
            <a:off x="5029200" y="1639850"/>
            <a:ext cx="395080" cy="519112"/>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9653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680118" y="136526"/>
            <a:ext cx="10273990" cy="1215399"/>
          </a:xfrm>
        </p:spPr>
        <p:txBody>
          <a:bodyPr>
            <a:normAutofit fontScale="90000"/>
          </a:bodyPr>
          <a:lstStyle/>
          <a:p>
            <a:r>
              <a:rPr lang="en-US" dirty="0">
                <a:solidFill>
                  <a:srgbClr val="002060"/>
                </a:solidFill>
              </a:rPr>
              <a:t> Create a New Activity Log</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4</a:t>
            </a:fld>
            <a:endParaRPr lang="en-US"/>
          </a:p>
        </p:txBody>
      </p:sp>
      <p:pic>
        <p:nvPicPr>
          <p:cNvPr id="4" name="Picture 3">
            <a:extLst>
              <a:ext uri="{FF2B5EF4-FFF2-40B4-BE49-F238E27FC236}">
                <a16:creationId xmlns:a16="http://schemas.microsoft.com/office/drawing/2014/main" id="{F41AD394-997A-611A-6DF5-A5EF2DD87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10" y="2811640"/>
            <a:ext cx="10749314" cy="1303160"/>
          </a:xfrm>
          <a:prstGeom prst="rect">
            <a:avLst/>
          </a:prstGeom>
        </p:spPr>
      </p:pic>
      <p:sp>
        <p:nvSpPr>
          <p:cNvPr id="7" name="Curved Down Arrow 12">
            <a:extLst>
              <a:ext uri="{FF2B5EF4-FFF2-40B4-BE49-F238E27FC236}">
                <a16:creationId xmlns:a16="http://schemas.microsoft.com/office/drawing/2014/main" id="{084F1340-9450-632B-19F7-771DBE4632BB}"/>
              </a:ext>
            </a:extLst>
          </p:cNvPr>
          <p:cNvSpPr/>
          <p:nvPr/>
        </p:nvSpPr>
        <p:spPr>
          <a:xfrm>
            <a:off x="11006614" y="2659859"/>
            <a:ext cx="395080" cy="863187"/>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8458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10366"/>
            <a:ext cx="10273990" cy="850120"/>
          </a:xfrm>
        </p:spPr>
        <p:txBody>
          <a:bodyPr>
            <a:normAutofit/>
          </a:bodyPr>
          <a:lstStyle/>
          <a:p>
            <a:r>
              <a:rPr lang="en-US" dirty="0">
                <a:solidFill>
                  <a:srgbClr val="002060"/>
                </a:solidFill>
              </a:rPr>
              <a:t> Select New Activity - Unit/Individual</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5</a:t>
            </a:fld>
            <a:endParaRPr lang="en-US"/>
          </a:p>
        </p:txBody>
      </p:sp>
      <p:pic>
        <p:nvPicPr>
          <p:cNvPr id="9" name="Picture 8" descr="A screenshot of a computer&#10;&#10;Description automatically generated">
            <a:extLst>
              <a:ext uri="{FF2B5EF4-FFF2-40B4-BE49-F238E27FC236}">
                <a16:creationId xmlns:a16="http://schemas.microsoft.com/office/drawing/2014/main" id="{27E48380-61E4-3F40-AD46-E68A31EFD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32" y="1521834"/>
            <a:ext cx="5288216" cy="5194064"/>
          </a:xfrm>
          <a:prstGeom prst="rect">
            <a:avLst/>
          </a:prstGeom>
        </p:spPr>
      </p:pic>
      <p:sp>
        <p:nvSpPr>
          <p:cNvPr id="10" name="Curved Down Arrow 12">
            <a:extLst>
              <a:ext uri="{FF2B5EF4-FFF2-40B4-BE49-F238E27FC236}">
                <a16:creationId xmlns:a16="http://schemas.microsoft.com/office/drawing/2014/main" id="{49B1A350-5A4C-D378-B9C5-4D1DA2E40D79}"/>
              </a:ext>
            </a:extLst>
          </p:cNvPr>
          <p:cNvSpPr/>
          <p:nvPr/>
        </p:nvSpPr>
        <p:spPr>
          <a:xfrm rot="5059414">
            <a:off x="8980560" y="5918333"/>
            <a:ext cx="395080" cy="662589"/>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
        <p:nvSpPr>
          <p:cNvPr id="7" name="Curved Down Arrow 12">
            <a:extLst>
              <a:ext uri="{FF2B5EF4-FFF2-40B4-BE49-F238E27FC236}">
                <a16:creationId xmlns:a16="http://schemas.microsoft.com/office/drawing/2014/main" id="{084F1340-9450-632B-19F7-771DBE4632BB}"/>
              </a:ext>
            </a:extLst>
          </p:cNvPr>
          <p:cNvSpPr/>
          <p:nvPr/>
        </p:nvSpPr>
        <p:spPr>
          <a:xfrm rot="16528306">
            <a:off x="5040711" y="2280718"/>
            <a:ext cx="395080" cy="863187"/>
          </a:xfrm>
          <a:prstGeom prst="curvedDownArrow">
            <a:avLst/>
          </a:prstGeom>
          <a:solidFill>
            <a:srgbClr val="00CC99"/>
          </a:solidFill>
          <a:ln w="12700" cap="flat" cmpd="sng" algn="ctr">
            <a:solidFill>
              <a:srgbClr val="00CC99">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7660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70"/>
            <a:ext cx="10273990" cy="827818"/>
          </a:xfrm>
        </p:spPr>
        <p:txBody>
          <a:bodyPr>
            <a:normAutofit/>
          </a:bodyPr>
          <a:lstStyle/>
          <a:p>
            <a:r>
              <a:rPr lang="en-US" dirty="0">
                <a:solidFill>
                  <a:srgbClr val="002060"/>
                </a:solidFill>
              </a:rPr>
              <a:t> Entering Activity Information</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6</a:t>
            </a:fld>
            <a:endParaRPr lang="en-US"/>
          </a:p>
        </p:txBody>
      </p:sp>
      <p:pic>
        <p:nvPicPr>
          <p:cNvPr id="4" name="Picture 3" descr="A screenshot of a computer&#10;&#10;Description automatically generated">
            <a:extLst>
              <a:ext uri="{FF2B5EF4-FFF2-40B4-BE49-F238E27FC236}">
                <a16:creationId xmlns:a16="http://schemas.microsoft.com/office/drawing/2014/main" id="{29C69E82-F7BB-B0A9-DB04-9A0C7C0C4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220" y="982788"/>
            <a:ext cx="5785342" cy="5738686"/>
          </a:xfrm>
          <a:prstGeom prst="rect">
            <a:avLst/>
          </a:prstGeom>
        </p:spPr>
      </p:pic>
    </p:spTree>
    <p:extLst>
      <p:ext uri="{BB962C8B-B14F-4D97-AF65-F5344CB8AC3E}">
        <p14:creationId xmlns:p14="http://schemas.microsoft.com/office/powerpoint/2010/main" val="244201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7</a:t>
            </a:fld>
            <a:endParaRPr lang="en-US"/>
          </a:p>
        </p:txBody>
      </p:sp>
      <p:pic>
        <p:nvPicPr>
          <p:cNvPr id="5" name="Picture 4" descr="A screenshot of a computer&#10;&#10;Description automatically generated">
            <a:extLst>
              <a:ext uri="{FF2B5EF4-FFF2-40B4-BE49-F238E27FC236}">
                <a16:creationId xmlns:a16="http://schemas.microsoft.com/office/drawing/2014/main" id="{590CEE67-D454-FC54-5432-DAB9A66B0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044" y="1528942"/>
            <a:ext cx="5713014" cy="5329057"/>
          </a:xfrm>
          <a:prstGeom prst="rect">
            <a:avLst/>
          </a:prstGeom>
        </p:spPr>
      </p:pic>
    </p:spTree>
    <p:extLst>
      <p:ext uri="{BB962C8B-B14F-4D97-AF65-F5344CB8AC3E}">
        <p14:creationId xmlns:p14="http://schemas.microsoft.com/office/powerpoint/2010/main" val="149486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8</a:t>
            </a:fld>
            <a:endParaRPr lang="en-US"/>
          </a:p>
        </p:txBody>
      </p:sp>
      <p:pic>
        <p:nvPicPr>
          <p:cNvPr id="4" name="Picture 3" descr="A screenshot of a computer&#10;&#10;Description automatically generated">
            <a:extLst>
              <a:ext uri="{FF2B5EF4-FFF2-40B4-BE49-F238E27FC236}">
                <a16:creationId xmlns:a16="http://schemas.microsoft.com/office/drawing/2014/main" id="{D98D96CA-AA4B-8D9F-B794-0EA5440AC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601" y="1446947"/>
            <a:ext cx="5505866" cy="5274527"/>
          </a:xfrm>
          <a:prstGeom prst="rect">
            <a:avLst/>
          </a:prstGeom>
        </p:spPr>
      </p:pic>
    </p:spTree>
    <p:extLst>
      <p:ext uri="{BB962C8B-B14F-4D97-AF65-F5344CB8AC3E}">
        <p14:creationId xmlns:p14="http://schemas.microsoft.com/office/powerpoint/2010/main" val="340645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65610" y="154969"/>
            <a:ext cx="10273990" cy="1138571"/>
          </a:xfrm>
        </p:spPr>
        <p:txBody>
          <a:bodyPr>
            <a:normAutofit fontScale="90000"/>
          </a:bodyPr>
          <a:lstStyle/>
          <a:p>
            <a:r>
              <a:rPr lang="en-US" dirty="0">
                <a:solidFill>
                  <a:srgbClr val="002060"/>
                </a:solidFill>
              </a:rPr>
              <a:t> Entering Activity Information</a:t>
            </a:r>
            <a:br>
              <a:rPr lang="en-US" dirty="0">
                <a:solidFill>
                  <a:srgbClr val="002060"/>
                </a:solidFill>
              </a:rPr>
            </a:br>
            <a:r>
              <a:rPr lang="en-US" dirty="0">
                <a:solidFill>
                  <a:srgbClr val="002060"/>
                </a:solidFill>
              </a:rPr>
              <a:t>(continued)</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9</a:t>
            </a:fld>
            <a:endParaRPr lang="en-US"/>
          </a:p>
        </p:txBody>
      </p:sp>
      <p:pic>
        <p:nvPicPr>
          <p:cNvPr id="8" name="Picture 7" descr="A screenshot of a computer&#10;&#10;Description automatically generated">
            <a:extLst>
              <a:ext uri="{FF2B5EF4-FFF2-40B4-BE49-F238E27FC236}">
                <a16:creationId xmlns:a16="http://schemas.microsoft.com/office/drawing/2014/main" id="{D2C1D6D0-9C9A-A2DA-97D8-FB155C75A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288" y="1457928"/>
            <a:ext cx="5733325" cy="5400071"/>
          </a:xfrm>
          <a:prstGeom prst="rect">
            <a:avLst/>
          </a:prstGeom>
        </p:spPr>
      </p:pic>
    </p:spTree>
    <p:extLst>
      <p:ext uri="{BB962C8B-B14F-4D97-AF65-F5344CB8AC3E}">
        <p14:creationId xmlns:p14="http://schemas.microsoft.com/office/powerpoint/2010/main" val="3886096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rectorate 2024 Standard Format.pptx" id="{0675B82E-EEA1-4AB3-B9A4-BFF18A88FAA4}" vid="{DD37A9F0-D8D7-46E4-96AE-A86F5C08A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1667</TotalTime>
  <Words>1837</Words>
  <Application>Microsoft Office PowerPoint</Application>
  <PresentationFormat>Widescreen</PresentationFormat>
  <Paragraphs>145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How to Input Public Education Activity Logs – a Step-by-Step Guide</vt:lpstr>
      <vt:lpstr> Your Home Page</vt:lpstr>
      <vt:lpstr> Create a New Activity Log</vt:lpstr>
      <vt:lpstr> Create a New Activity Log (continued)</vt:lpstr>
      <vt:lpstr> Select New Activity - Unit/Individual</vt:lpstr>
      <vt:lpstr> Entering Activity Information</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Activity Information (continued)</vt:lpstr>
      <vt:lpstr> Entering Another PE Mission</vt:lpstr>
      <vt:lpstr>Entering the Last PE Mission</vt:lpstr>
      <vt:lpstr>AUXDATA II How to Input Public Education Activity Logs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Karen Miller</cp:lastModifiedBy>
  <cp:revision>131</cp:revision>
  <cp:lastPrinted>2023-12-24T21:54:26Z</cp:lastPrinted>
  <dcterms:created xsi:type="dcterms:W3CDTF">2023-11-26T21:17:36Z</dcterms:created>
  <dcterms:modified xsi:type="dcterms:W3CDTF">2023-12-26T14:48:12Z</dcterms:modified>
</cp:coreProperties>
</file>